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86" r:id="rId4"/>
    <p:sldId id="261" r:id="rId5"/>
    <p:sldId id="262" r:id="rId6"/>
    <p:sldId id="265" r:id="rId7"/>
    <p:sldId id="263" r:id="rId8"/>
    <p:sldId id="266" r:id="rId9"/>
    <p:sldId id="267" r:id="rId10"/>
    <p:sldId id="268" r:id="rId11"/>
    <p:sldId id="269" r:id="rId12"/>
    <p:sldId id="287" r:id="rId13"/>
    <p:sldId id="270" r:id="rId14"/>
    <p:sldId id="28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9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AF178-A2C8-4E39-A47E-CCD77A3B4128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A0D1-3E9C-407D-8309-99E8F8A31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83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91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79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451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353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28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796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762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說完定理之後 我們接這要把定理與實際操作做一個結合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303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實際上很難找到</a:t>
            </a:r>
            <a:r>
              <a:rPr lang="en-US" altLang="zh-TW" dirty="0" smtClean="0"/>
              <a:t>CF</a:t>
            </a:r>
            <a:r>
              <a:rPr lang="zh-TW" altLang="en-US" dirty="0" smtClean="0"/>
              <a:t>會全正相關跟負相關 除非是同一家公司的</a:t>
            </a:r>
            <a:r>
              <a:rPr lang="en-US" altLang="zh-TW" dirty="0" smtClean="0"/>
              <a:t>AB</a:t>
            </a:r>
            <a:r>
              <a:rPr lang="zh-TW" altLang="en-US" dirty="0" smtClean="0"/>
              <a:t>類股</a:t>
            </a:r>
            <a:r>
              <a:rPr lang="en-US" altLang="zh-TW" dirty="0" smtClean="0"/>
              <a:t>,</a:t>
            </a:r>
            <a:r>
              <a:rPr lang="zh-TW" altLang="en-US" dirty="0" smtClean="0"/>
              <a:t>如果沒有完全正負相關 會違背價差必需為定態的的假設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219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說完定理之後 我們接這要把定理與實際操作做一個結合</a:t>
            </a:r>
            <a:r>
              <a:rPr lang="en-US" altLang="zh-TW" dirty="0" smtClean="0"/>
              <a:t>, </a:t>
            </a:r>
            <a:r>
              <a:rPr lang="zh-TW" altLang="en-US" dirty="0" smtClean="0"/>
              <a:t>所以我們可以知道 如果</a:t>
            </a:r>
            <a:r>
              <a:rPr lang="en-US" altLang="zh-TW" dirty="0" smtClean="0"/>
              <a:t>CF</a:t>
            </a:r>
            <a:r>
              <a:rPr lang="zh-TW" altLang="en-US" dirty="0" smtClean="0"/>
              <a:t>項不是定態 整個</a:t>
            </a:r>
            <a:r>
              <a:rPr lang="en-US" altLang="zh-TW" dirty="0" smtClean="0"/>
              <a:t>spread</a:t>
            </a:r>
            <a:r>
              <a:rPr lang="zh-TW" altLang="en-US" dirty="0" smtClean="0"/>
              <a:t>就像有一個隨機</a:t>
            </a:r>
            <a:r>
              <a:rPr lang="en-US" altLang="zh-TW" dirty="0" smtClean="0"/>
              <a:t>drift</a:t>
            </a:r>
            <a:r>
              <a:rPr lang="zh-TW" altLang="en-US" dirty="0" smtClean="0"/>
              <a:t>項一樣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586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說完定理之後 我們接這要把定理與實際操作做一個結合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88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077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說完定理之後 我們接這要把定理與實際操作做一個結合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697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說完定理之後 我們接這要把定理與實際操作做一個結合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14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說完定理之後 我們接這要把定理與實際操作做一個結合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441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說完定理之後 我們接這要把定理與實際操作做一個結合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408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說完定理之後 我們接這要把定理與實際操作做一個結合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533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說完定理之後 我們接這要把定理與實際操作做一個結合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由一般趨勢項所推導出來的</a:t>
            </a:r>
            <a:r>
              <a:rPr lang="en-US" altLang="zh-TW" dirty="0" err="1" smtClean="0"/>
              <a:t>seq</a:t>
            </a:r>
            <a:r>
              <a:rPr lang="zh-TW" altLang="en-US" dirty="0" smtClean="0"/>
              <a:t>應該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A0D1-3E9C-407D-8309-99E8F8A3138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88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前面只有提到</a:t>
            </a:r>
            <a:r>
              <a:rPr lang="en-US" altLang="zh-TW" dirty="0" smtClean="0"/>
              <a:t>RW</a:t>
            </a:r>
            <a:r>
              <a:rPr lang="zh-TW" altLang="en-US" dirty="0" smtClean="0"/>
              <a:t>項的相關係數</a:t>
            </a:r>
            <a:r>
              <a:rPr lang="en-US" altLang="zh-TW" dirty="0" smtClean="0"/>
              <a:t>,</a:t>
            </a:r>
            <a:r>
              <a:rPr lang="zh-TW" altLang="en-US" dirty="0" smtClean="0"/>
              <a:t>現在要計算整條</a:t>
            </a:r>
            <a:r>
              <a:rPr lang="en-US" altLang="zh-TW" dirty="0" smtClean="0"/>
              <a:t>Series</a:t>
            </a:r>
            <a:r>
              <a:rPr lang="zh-TW" altLang="en-US" dirty="0" smtClean="0"/>
              <a:t>的相關係數</a:t>
            </a:r>
            <a:r>
              <a:rPr lang="en-US" altLang="zh-TW" dirty="0" smtClean="0"/>
              <a:t>:1.</a:t>
            </a:r>
            <a:r>
              <a:rPr lang="zh-TW" altLang="en-US" dirty="0" smtClean="0"/>
              <a:t>一般趨勢項的</a:t>
            </a:r>
            <a:r>
              <a:rPr lang="en-US" altLang="zh-TW" dirty="0" smtClean="0"/>
              <a:t>IS</a:t>
            </a:r>
            <a:r>
              <a:rPr lang="zh-TW" altLang="en-US" dirty="0" smtClean="0"/>
              <a:t>跟整條的</a:t>
            </a:r>
            <a:r>
              <a:rPr lang="en-US" altLang="zh-TW" dirty="0" err="1" smtClean="0"/>
              <a:t>Inno</a:t>
            </a:r>
            <a:r>
              <a:rPr lang="en-US" altLang="zh-TW" dirty="0" smtClean="0"/>
              <a:t>-Series,</a:t>
            </a:r>
            <a:r>
              <a:rPr lang="zh-TW" altLang="en-US" dirty="0" smtClean="0"/>
              <a:t>他們的</a:t>
            </a:r>
            <a:r>
              <a:rPr lang="en-US" altLang="zh-TW" dirty="0" smtClean="0"/>
              <a:t>correlation</a:t>
            </a:r>
            <a:r>
              <a:rPr lang="zh-TW" altLang="en-US" dirty="0" smtClean="0"/>
              <a:t>計算方法不同 </a:t>
            </a:r>
            <a:r>
              <a:rPr lang="en-US" altLang="zh-TW" dirty="0" smtClean="0"/>
              <a:t>2.</a:t>
            </a:r>
            <a:r>
              <a:rPr lang="zh-TW" altLang="en-US" dirty="0" smtClean="0"/>
              <a:t>沒有限制的時候</a:t>
            </a:r>
            <a:r>
              <a:rPr lang="en-US" altLang="zh-TW" dirty="0" smtClean="0"/>
              <a:t>CT</a:t>
            </a:r>
            <a:r>
              <a:rPr lang="zh-TW" altLang="en-US" dirty="0" smtClean="0"/>
              <a:t>它可以是定態也可以是非定態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但卻不是影響共整合的最大原因</a:t>
            </a:r>
            <a:r>
              <a:rPr lang="en-US" altLang="zh-TW" dirty="0" smtClean="0"/>
              <a:t>,</a:t>
            </a:r>
            <a:r>
              <a:rPr lang="zh-TW" altLang="en-US" dirty="0" smtClean="0"/>
              <a:t>所以最重要的因素是特別向的部分必須是定態  根據</a:t>
            </a:r>
            <a:r>
              <a:rPr lang="en-US" altLang="zh-TW" dirty="0" smtClean="0"/>
              <a:t>1</a:t>
            </a:r>
            <a:r>
              <a:rPr lang="zh-TW" altLang="en-US" dirty="0" smtClean="0"/>
              <a:t>跟</a:t>
            </a:r>
            <a:r>
              <a:rPr lang="en-US" altLang="zh-TW" dirty="0" smtClean="0"/>
              <a:t>2</a:t>
            </a:r>
            <a:r>
              <a:rPr lang="zh-TW" altLang="en-US" dirty="0" smtClean="0"/>
              <a:t> 我們可以知道說 特別項的一階差分不可以為白噪音數列 不然原本的特別項就會是</a:t>
            </a:r>
            <a:r>
              <a:rPr lang="en-US" altLang="zh-TW" dirty="0" smtClean="0"/>
              <a:t>RW</a:t>
            </a:r>
            <a:r>
              <a:rPr lang="zh-TW" altLang="en-US" dirty="0" smtClean="0"/>
              <a:t> 有為被原本 特別項是定態的假設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A0D1-3E9C-407D-8309-99E8F8A3138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94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如果我們要回到股票資料的問題 唯一可行的應用就是我們要把時間序列拆成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Nonsta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所以必須建立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CTM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的關係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A0D1-3E9C-407D-8309-99E8F8A3138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20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APT</a:t>
            </a:r>
            <a:r>
              <a:rPr lang="zh-TW" altLang="en-US" dirty="0" smtClean="0"/>
              <a:t>是一個單一時點的架構而且也不能給時間序列的</a:t>
            </a:r>
            <a:r>
              <a:rPr lang="en-US" altLang="zh-TW" dirty="0" smtClean="0"/>
              <a:t>Spec</a:t>
            </a:r>
            <a:r>
              <a:rPr lang="zh-TW" altLang="en-US" dirty="0" smtClean="0"/>
              <a:t> </a:t>
            </a:r>
            <a:r>
              <a:rPr lang="en-US" altLang="zh-TW" dirty="0" smtClean="0"/>
              <a:t>R</a:t>
            </a:r>
            <a:r>
              <a:rPr lang="zh-TW" altLang="en-US" dirty="0" smtClean="0"/>
              <a:t> 擔保</a:t>
            </a:r>
            <a:r>
              <a:rPr lang="en-US" altLang="zh-TW" dirty="0" smtClean="0"/>
              <a:t>.</a:t>
            </a:r>
            <a:r>
              <a:rPr lang="zh-TW" altLang="en-US" dirty="0" smtClean="0"/>
              <a:t>必須假設</a:t>
            </a:r>
            <a:r>
              <a:rPr lang="en-US" altLang="zh-TW" dirty="0" smtClean="0"/>
              <a:t>Spec</a:t>
            </a:r>
            <a:r>
              <a:rPr lang="zh-TW" altLang="en-US" dirty="0" smtClean="0"/>
              <a:t> </a:t>
            </a:r>
            <a:r>
              <a:rPr lang="en-US" altLang="zh-TW" dirty="0" smtClean="0"/>
              <a:t>r</a:t>
            </a:r>
            <a:r>
              <a:rPr lang="zh-TW" altLang="en-US" dirty="0" smtClean="0"/>
              <a:t>部份不時白噪音 但可以透過共整合檢定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44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滿足共整合的第一個條件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56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7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F993-F553-45B5-9AD6-64EFF5FA099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71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66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69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97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27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56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99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46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14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3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7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01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6BC76-8015-4D3C-B5FE-188E169FB146}" type="datetimeFigureOut">
              <a:rPr lang="zh-TW" altLang="en-US" smtClean="0"/>
              <a:t>2015/1/18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A310-95CF-4F94-A6E6-304FD9844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80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4911" y="1122363"/>
            <a:ext cx="12057089" cy="2387600"/>
          </a:xfrm>
        </p:spPr>
        <p:txBody>
          <a:bodyPr/>
          <a:lstStyle/>
          <a:p>
            <a:r>
              <a:rPr lang="en-US" altLang="zh-TW" dirty="0" smtClean="0"/>
              <a:t>CH6 Pairs Selection in Equity Markets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9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Common trends model and APT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15153" y="766482"/>
                <a:ext cx="11779623" cy="609151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Observation 1: </a:t>
                </a:r>
              </a:p>
              <a:p>
                <a:pPr marL="0" indent="0">
                  <a:buNone/>
                </a:pPr>
                <a:r>
                  <a:rPr lang="zh-TW" altLang="en-US" dirty="0"/>
                  <a:t> </a:t>
                </a: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A </a:t>
                </a:r>
                <a:r>
                  <a:rPr lang="en-US" altLang="zh-TW" dirty="0"/>
                  <a:t>pair of stocks with the same risk factor exposure </a:t>
                </a:r>
                <a:r>
                  <a:rPr lang="en-US" altLang="zh-TW" dirty="0" smtClean="0"/>
                  <a:t>profile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satisfies the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necessary </a:t>
                </a:r>
                <a:r>
                  <a:rPr lang="en-US" altLang="zh-TW" dirty="0"/>
                  <a:t>conditions for </a:t>
                </a:r>
                <a:r>
                  <a:rPr lang="en-US" altLang="zh-TW" dirty="0" err="1"/>
                  <a:t>cointegration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&lt;Condition 1&gt;</a:t>
                </a:r>
              </a:p>
              <a:p>
                <a:pPr marL="0" indent="0">
                  <a:buNone/>
                </a:pPr>
                <a:r>
                  <a:rPr lang="zh-TW" altLang="en-US" dirty="0"/>
                  <a:t> </a:t>
                </a: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Stock A 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Stock B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factor </a:t>
                </a:r>
                <a:r>
                  <a:rPr lang="en-US" altLang="zh-TW" dirty="0"/>
                  <a:t>returns </a:t>
                </a:r>
                <a:r>
                  <a:rPr lang="en-US" altLang="zh-TW" dirty="0" smtClean="0"/>
                  <a:t>vector 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 smtClean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1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 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153" y="766482"/>
                <a:ext cx="11779623" cy="6091518"/>
              </a:xfrm>
              <a:blipFill rotWithShape="0">
                <a:blip r:embed="rId3"/>
                <a:stretch>
                  <a:fillRect l="-1035" t="-2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121207" y="2837011"/>
            <a:ext cx="43969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factor exposure are </a:t>
            </a:r>
            <a:r>
              <a:rPr lang="en-US" altLang="zh-TW" dirty="0" smtClean="0">
                <a:solidFill>
                  <a:srgbClr val="FF0000"/>
                </a:solidFill>
              </a:rPr>
              <a:t>identical up to scalar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5661212" y="2862967"/>
            <a:ext cx="443753" cy="142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5" idx="1"/>
          </p:cNvCxnSpPr>
          <p:nvPr/>
        </p:nvCxnSpPr>
        <p:spPr>
          <a:xfrm flipH="1">
            <a:off x="5082639" y="3021677"/>
            <a:ext cx="1038568" cy="315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Common trends model and APT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06188" y="804769"/>
                <a:ext cx="11779623" cy="591670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&lt;Condition 2&gt;</a:t>
                </a:r>
              </a:p>
              <a:p>
                <a:pPr marL="0" indent="0">
                  <a:buNone/>
                </a:pPr>
                <a:r>
                  <a:rPr lang="zh-TW" altLang="en-US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𝑐𝑓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𝑐𝑓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This is a portfolio return that long 1 unit stock A and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hort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stock B.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So,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if stock A and B are </a:t>
                </a:r>
                <a:r>
                  <a:rPr lang="en-US" altLang="zh-TW" dirty="0" err="1" smtClean="0"/>
                  <a:t>cointegration</a:t>
                </a:r>
                <a:r>
                  <a:rPr lang="en-US" altLang="zh-TW" dirty="0" smtClean="0"/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zero.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If we view as the differencing spread,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𝑝𝑜𝑟𝑡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</a:t>
                </a:r>
                <a:r>
                  <a:rPr lang="en-US" altLang="zh-TW" dirty="0"/>
                  <a:t>So,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if stock A and B are </a:t>
                </a:r>
                <a:r>
                  <a:rPr lang="en-US" altLang="zh-TW" dirty="0" err="1" smtClean="0"/>
                  <a:t>cointegration</a:t>
                </a:r>
                <a:r>
                  <a:rPr lang="en-US" altLang="zh-TW" dirty="0" smtClean="0"/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</m:oMath>
                </a14:m>
                <a:r>
                  <a:rPr lang="en-US" altLang="zh-TW" dirty="0"/>
                  <a:t>is zero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𝑝𝑜𝑟𝑡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is stationary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is stationary.</a:t>
                </a:r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188" y="804769"/>
                <a:ext cx="11779623" cy="5916706"/>
              </a:xfrm>
              <a:blipFill rotWithShape="0">
                <a:blip r:embed="rId3"/>
                <a:stretch>
                  <a:fillRect l="-414" t="-2266" b="-7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2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The distance measure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377" y="1728558"/>
            <a:ext cx="11779623" cy="4992917"/>
          </a:xfrm>
        </p:spPr>
        <p:txBody>
          <a:bodyPr/>
          <a:lstStyle/>
          <a:p>
            <a:r>
              <a:rPr lang="en-US" altLang="zh-TW" dirty="0" smtClean="0"/>
              <a:t>Now , we will go into the distance measure , we have already know:</a:t>
            </a:r>
          </a:p>
          <a:p>
            <a:pPr lvl="1">
              <a:buFontTx/>
              <a:buChar char="-"/>
            </a:pPr>
            <a:r>
              <a:rPr lang="en-US" altLang="zh-TW" dirty="0" smtClean="0"/>
              <a:t>The </a:t>
            </a:r>
            <a:r>
              <a:rPr lang="en-US" altLang="zh-TW" dirty="0"/>
              <a:t>innovation sequences derived from the common </a:t>
            </a:r>
            <a:r>
              <a:rPr lang="en-US" altLang="zh-TW" dirty="0" smtClean="0"/>
              <a:t>trends </a:t>
            </a:r>
            <a:r>
              <a:rPr lang="en-US" altLang="zh-TW" dirty="0"/>
              <a:t>must be perfectly </a:t>
            </a:r>
            <a:r>
              <a:rPr lang="en-US" altLang="zh-TW" dirty="0" smtClean="0"/>
              <a:t>correlated.</a:t>
            </a:r>
          </a:p>
          <a:p>
            <a:pPr lvl="1">
              <a:buFontTx/>
              <a:buChar char="-"/>
            </a:pPr>
            <a:r>
              <a:rPr lang="en-US" altLang="zh-TW" dirty="0" smtClean="0"/>
              <a:t>The </a:t>
            </a:r>
            <a:r>
              <a:rPr lang="en-US" altLang="zh-TW" dirty="0"/>
              <a:t>common factor </a:t>
            </a:r>
            <a:r>
              <a:rPr lang="en-US" altLang="zh-TW" dirty="0" smtClean="0"/>
              <a:t>return of </a:t>
            </a:r>
            <a:r>
              <a:rPr lang="en-US" altLang="zh-TW" dirty="0"/>
              <a:t>the APT model might be interpreted as the innovations derived </a:t>
            </a:r>
            <a:r>
              <a:rPr lang="en-US" altLang="zh-TW" dirty="0" smtClean="0"/>
              <a:t>from the </a:t>
            </a:r>
            <a:r>
              <a:rPr lang="en-US" altLang="zh-TW" dirty="0"/>
              <a:t>common trends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We will explain that the distance measure is the </a:t>
            </a:r>
            <a:r>
              <a:rPr lang="en-US" altLang="zh-TW" dirty="0" smtClean="0">
                <a:solidFill>
                  <a:srgbClr val="FF0000"/>
                </a:solidFill>
              </a:rPr>
              <a:t>absolute </a:t>
            </a:r>
            <a:r>
              <a:rPr lang="en-US" altLang="zh-TW" dirty="0">
                <a:solidFill>
                  <a:srgbClr val="FF0000"/>
                </a:solidFill>
              </a:rPr>
              <a:t>value of the correlation of the common factor returns.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2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The distance measure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19635" y="1715112"/>
                <a:ext cx="11779623" cy="4161253"/>
              </a:xfrm>
            </p:spPr>
            <p:txBody>
              <a:bodyPr/>
              <a:lstStyle/>
              <a:p>
                <a:r>
                  <a:rPr lang="en-US" altLang="zh-TW" dirty="0" smtClean="0"/>
                  <a:t>The distance measure formula : </a:t>
                </a:r>
                <a:endParaRPr lang="en-US" altLang="zh-TW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𝐶𝑜𝑣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𝑉𝑎𝑟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𝑉𝑎𝑟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In APT terms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are factor exposure vector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covariance matrix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sSubSup>
                              <m:sSub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rad>
                            <m:rad>
                              <m:radPr>
                                <m:degHide m:val="on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(Only common factor term)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635" y="1715112"/>
                <a:ext cx="11779623" cy="4161253"/>
              </a:xfrm>
              <a:blipFill rotWithShape="0">
                <a:blip r:embed="rId3"/>
                <a:stretch>
                  <a:fillRect l="-932" t="-23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4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Interpreting the distance measure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72570" y="1936376"/>
                <a:ext cx="11846859" cy="5551581"/>
              </a:xfrm>
            </p:spPr>
            <p:txBody>
              <a:bodyPr/>
              <a:lstStyle/>
              <a:p>
                <a:r>
                  <a:rPr lang="en-US" altLang="zh-TW" dirty="0" smtClean="0"/>
                  <a:t>In this section , we  </a:t>
                </a:r>
                <a:r>
                  <a:rPr lang="en-US" altLang="zh-TW" dirty="0"/>
                  <a:t>will show that the correlation </a:t>
                </a:r>
                <a:r>
                  <a:rPr lang="en-US" altLang="zh-TW" dirty="0" smtClean="0"/>
                  <a:t>measure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rad>
                            <m:rad>
                              <m:radPr>
                                <m:degHide m:val="on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dirty="0"/>
                  <a:t> 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ca</a:t>
                </a:r>
                <a:r>
                  <a:rPr lang="en-US" altLang="zh-TW" dirty="0"/>
                  <a:t>n be interpreted as 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cosine of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the angle </a:t>
                </a:r>
                <a:r>
                  <a:rPr lang="en-US" altLang="zh-TW" dirty="0"/>
                  <a:t>between transformed versions </a:t>
                </a:r>
                <a:r>
                  <a:rPr lang="en-US" altLang="zh-TW" dirty="0" smtClean="0"/>
                  <a:t>of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:r>
                  <a:rPr lang="en-US" altLang="zh-TW" dirty="0"/>
                  <a:t>the factor exposure vectors </a:t>
                </a:r>
                <a:r>
                  <a:rPr lang="en-US" altLang="zh-TW" dirty="0" smtClean="0"/>
                  <a:t>corresponding to </a:t>
                </a:r>
                <a:r>
                  <a:rPr lang="en-US" altLang="zh-TW" dirty="0"/>
                  <a:t>the two stocks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570" y="1936376"/>
                <a:ext cx="11846859" cy="5551581"/>
              </a:xfrm>
              <a:blipFill rotWithShape="0">
                <a:blip r:embed="rId3"/>
                <a:stretch>
                  <a:fillRect l="-926" t="-1868" r="-6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6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Interpreting the distance measure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15153" y="1169894"/>
                <a:ext cx="11846859" cy="55515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Calculating </a:t>
                </a:r>
                <a:r>
                  <a:rPr lang="en-US" altLang="zh-TW" b="1" u="sng" dirty="0"/>
                  <a:t>the Cosine of the Angle </a:t>
                </a:r>
                <a:r>
                  <a:rPr lang="en-US" altLang="zh-TW" b="1" u="sng" dirty="0" smtClean="0"/>
                  <a:t>between Two Vectors </a:t>
                </a:r>
                <a:r>
                  <a:rPr lang="en-US" altLang="zh-TW" b="1" dirty="0" smtClean="0"/>
                  <a:t>:</a:t>
                </a:r>
                <a:endParaRPr lang="en-US" altLang="zh-TW" b="1" u="sng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Inner product: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e>
                    </m:ra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/>
                  <a:t> </a:t>
                </a:r>
                <a:r>
                  <a:rPr lang="zh-TW" altLang="en-US" dirty="0" smtClean="0"/>
                  <a:t>   </a:t>
                </a:r>
                <a:r>
                  <a:rPr lang="en-US" altLang="zh-TW" dirty="0" smtClean="0"/>
                  <a:t>Then we calculate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unit vector </a:t>
                </a:r>
                <a:r>
                  <a:rPr lang="en-US" altLang="zh-TW" dirty="0" smtClean="0"/>
                  <a:t>and the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cosine is inner product between two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  unit vector </a:t>
                </a:r>
                <a:r>
                  <a:rPr lang="en-US" altLang="zh-TW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𝑜𝑠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b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153" y="1169894"/>
                <a:ext cx="11846859" cy="5551581"/>
              </a:xfrm>
              <a:blipFill rotWithShape="0">
                <a:blip r:embed="rId3"/>
                <a:stretch>
                  <a:fillRect l="-1029" t="-18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0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Common trends model and APT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15153" y="1169894"/>
                <a:ext cx="11779623" cy="555158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Example</a:t>
                </a:r>
                <a:r>
                  <a:rPr lang="en-US" altLang="zh-TW" b="1" dirty="0" smtClean="0"/>
                  <a:t> :</a:t>
                </a:r>
              </a:p>
              <a:p>
                <a:pPr marL="0" indent="0">
                  <a:buNone/>
                </a:pPr>
                <a:r>
                  <a:rPr lang="en-US" altLang="zh-TW" b="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=(3,0)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So , unit vectors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of A and B is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𝑙𝑒𝑛𝑔𝑡h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=(0,1)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𝑙𝑒𝑛𝑔𝑡h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Then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=0∗1+1∗0=0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   It </a:t>
                </a:r>
                <a:r>
                  <a:rPr lang="en-US" altLang="zh-TW" dirty="0" smtClean="0"/>
                  <a:t>means that the angle </a:t>
                </a:r>
                <a:r>
                  <a:rPr lang="en-US" altLang="zh-TW" dirty="0"/>
                  <a:t>between the </a:t>
                </a:r>
                <a:r>
                  <a:rPr lang="en-US" altLang="zh-TW" dirty="0" smtClean="0"/>
                  <a:t>two vectors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i.e. The </a:t>
                </a:r>
                <a:r>
                  <a:rPr lang="en-US" altLang="zh-TW" dirty="0"/>
                  <a:t>two vectors </a:t>
                </a:r>
                <a:r>
                  <a:rPr lang="en-US" altLang="zh-TW" dirty="0" smtClean="0"/>
                  <a:t>are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orthogonal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to each other</a:t>
                </a:r>
                <a:r>
                  <a:rPr lang="en-US" altLang="zh-TW" dirty="0"/>
                  <a:t>.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153" y="1169894"/>
                <a:ext cx="11779623" cy="5551581"/>
              </a:xfrm>
              <a:blipFill rotWithShape="0">
                <a:blip r:embed="rId3"/>
                <a:stretch>
                  <a:fillRect l="-931" t="-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5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Common trends model and APT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06188" y="804769"/>
                <a:ext cx="11779623" cy="591670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Geometric Interpretation</a:t>
                </a:r>
                <a:r>
                  <a:rPr lang="en-US" altLang="zh-TW" b="1" dirty="0" smtClean="0"/>
                  <a:t> </a:t>
                </a:r>
                <a:r>
                  <a:rPr lang="en-US" altLang="zh-TW" dirty="0" smtClean="0"/>
                  <a:t>:</a:t>
                </a:r>
                <a:endParaRPr lang="en-US" altLang="zh-TW" dirty="0"/>
              </a:p>
              <a:p>
                <a:r>
                  <a:rPr kumimoji="1" lang="en-US" altLang="zh-TW" dirty="0" smtClean="0"/>
                  <a:t>We have to know 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Eigenvalue</a:t>
                </a:r>
                <a:r>
                  <a:rPr kumimoji="1" lang="zh-TW" altLang="en-US" dirty="0" smtClean="0"/>
                  <a:t> </a:t>
                </a:r>
                <a:r>
                  <a:rPr kumimoji="1" lang="en-US" altLang="zh-TW" dirty="0" smtClean="0"/>
                  <a:t>Decomposition :</a:t>
                </a:r>
              </a:p>
              <a:p>
                <a:pPr marL="0" indent="0">
                  <a:buNone/>
                </a:pPr>
                <a:r>
                  <a:rPr kumimoji="1" lang="en-US" altLang="zh-TW" dirty="0"/>
                  <a:t> </a:t>
                </a:r>
                <a:r>
                  <a:rPr kumimoji="1"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kumimoji="1"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l-GR" altLang="zh-TW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eigenvalue and eigenvector , if A 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square matrix </a:t>
                </a:r>
                <a:r>
                  <a:rPr lang="en-US" altLang="zh-TW" dirty="0" smtClean="0"/>
                  <a:t>satisfy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zh-TW" i="1">
                        <a:latin typeface="Cambria Math" panose="02040503050406030204" pitchFamily="18" charset="0"/>
                      </a:rPr>
                      <m:t>λ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A  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n  square matrix may have n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:r>
                  <a:rPr lang="en-US" altLang="zh-TW" dirty="0"/>
                  <a:t>n </a:t>
                </a:r>
                <a:r>
                  <a:rPr lang="en-US" altLang="zh-TW" dirty="0" smtClean="0"/>
                  <a:t>corresponding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 so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l-GR" altLang="zh-TW" i="1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l-GR" altLang="zh-TW" i="1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⋱</m:t>
                                          </m:r>
                                        </m:e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l-GR" altLang="zh-TW" i="1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…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 smtClean="0"/>
                  <a:t>   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𝐴𝑈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𝑈𝐷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𝑈𝐷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188" y="804769"/>
                <a:ext cx="11779623" cy="5916706"/>
              </a:xfrm>
              <a:blipFill rotWithShape="0">
                <a:blip r:embed="rId3"/>
                <a:stretch>
                  <a:fillRect l="-932" t="-1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77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Common trends model and APT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15153" y="1169894"/>
                <a:ext cx="11779623" cy="555158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Then we back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TW" dirty="0" smtClean="0"/>
                  <a:t> covariance matrix :  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TW" dirty="0" smtClean="0"/>
                  <a:t> is a symmetric matrix , its eigenvector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TW" dirty="0" smtClean="0"/>
                  <a:t> has the property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 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So 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𝑈𝐷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𝑈𝐷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Let </a:t>
                </a:r>
                <a:r>
                  <a:rPr lang="en-US" altLang="zh-TW" dirty="0"/>
                  <a:t>us consider a transformation of the two vectors       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   </a:t>
                </a:r>
                <a:r>
                  <a:rPr lang="en-US" altLang="zh-TW" dirty="0" smtClean="0"/>
                  <a:t>This </a:t>
                </a:r>
                <a:r>
                  <a:rPr lang="en-US" altLang="zh-TW" dirty="0"/>
                  <a:t>is the transformation from the factor exposure space to the </a:t>
                </a:r>
                <a:r>
                  <a:rPr lang="en-US" altLang="zh-TW" dirty="0" smtClean="0"/>
                  <a:t>factor return </a:t>
                </a:r>
                <a:r>
                  <a:rPr lang="en-US" altLang="zh-TW" dirty="0"/>
                  <a:t>space.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ra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So,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𝑙𝑒𝑛𝑔𝑡h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𝑙𝑒𝑛𝑔𝑡h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d>
                          </m:e>
                        </m:rad>
                      </m:den>
                    </m:f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𝐶𝑜𝑣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153" y="1169894"/>
                <a:ext cx="11779623" cy="5551581"/>
              </a:xfrm>
              <a:blipFill rotWithShape="0">
                <a:blip r:embed="rId3"/>
                <a:stretch>
                  <a:fillRect l="-673" t="-25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570" y="2106285"/>
            <a:ext cx="11846859" cy="346934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err="1"/>
              <a:t>Stationarity</a:t>
            </a:r>
            <a:r>
              <a:rPr lang="en-US" altLang="zh-TW" dirty="0"/>
              <a:t> of </a:t>
            </a:r>
            <a:r>
              <a:rPr lang="en-US" altLang="zh-TW" dirty="0" smtClean="0"/>
              <a:t>integrated </a:t>
            </a:r>
            <a:r>
              <a:rPr lang="en-US" altLang="zh-TW" dirty="0"/>
              <a:t>s</a:t>
            </a:r>
            <a:r>
              <a:rPr lang="en-US" altLang="zh-TW" dirty="0" smtClean="0"/>
              <a:t>pecific returns:</a:t>
            </a:r>
          </a:p>
          <a:p>
            <a:pPr lvl="1">
              <a:buFontTx/>
              <a:buChar char="-"/>
            </a:pPr>
            <a:r>
              <a:rPr lang="en-US" altLang="zh-TW" dirty="0" smtClean="0"/>
              <a:t>Using </a:t>
            </a:r>
            <a:r>
              <a:rPr lang="en-US" altLang="zh-TW" dirty="0" err="1"/>
              <a:t>cointegration</a:t>
            </a:r>
            <a:r>
              <a:rPr lang="en-US" altLang="zh-TW" dirty="0"/>
              <a:t> test to evaluate the common factor and specific </a:t>
            </a:r>
            <a:r>
              <a:rPr lang="en-US" altLang="zh-TW" dirty="0" smtClean="0"/>
              <a:t>returns for each </a:t>
            </a:r>
          </a:p>
          <a:p>
            <a:pPr marL="457200" lvl="1" indent="0">
              <a:buNone/>
            </a:pPr>
            <a:r>
              <a:rPr lang="en-US" altLang="zh-TW" dirty="0" smtClean="0"/>
              <a:t>   time period.</a:t>
            </a:r>
          </a:p>
          <a:p>
            <a:pPr lvl="1">
              <a:buFontTx/>
              <a:buChar char="-"/>
            </a:pPr>
            <a:r>
              <a:rPr lang="en-US" altLang="zh-TW" dirty="0" err="1" smtClean="0"/>
              <a:t>Cointegration</a:t>
            </a:r>
            <a:r>
              <a:rPr lang="en-US" altLang="zh-TW" dirty="0" smtClean="0"/>
              <a:t> </a:t>
            </a:r>
            <a:r>
              <a:rPr lang="en-US" altLang="zh-TW" dirty="0"/>
              <a:t>test </a:t>
            </a:r>
            <a:r>
              <a:rPr lang="en-US" altLang="zh-TW" dirty="0" smtClean="0"/>
              <a:t>: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altLang="zh-TW" dirty="0" smtClean="0"/>
              <a:t>Estimation </a:t>
            </a:r>
            <a:r>
              <a:rPr lang="en-US" altLang="zh-TW" dirty="0"/>
              <a:t>of the </a:t>
            </a:r>
            <a:r>
              <a:rPr lang="en-US" altLang="zh-TW" dirty="0" err="1"/>
              <a:t>cointegration</a:t>
            </a:r>
            <a:r>
              <a:rPr lang="en-US" altLang="zh-TW" dirty="0"/>
              <a:t> </a:t>
            </a:r>
            <a:r>
              <a:rPr lang="en-US" altLang="zh-TW" dirty="0" smtClean="0"/>
              <a:t>coefficient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altLang="zh-TW" dirty="0" smtClean="0"/>
              <a:t>Ensuring </a:t>
            </a:r>
            <a:r>
              <a:rPr lang="en-US" altLang="zh-TW" dirty="0"/>
              <a:t>that the spread series of the long–short portfolio </a:t>
            </a:r>
            <a:r>
              <a:rPr lang="en-US" altLang="zh-TW" dirty="0" smtClean="0"/>
              <a:t>constructed with </a:t>
            </a:r>
            <a:r>
              <a:rPr lang="en-US" altLang="zh-TW" dirty="0"/>
              <a:t>this ratio is indeed stationary.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3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Agenda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Common trends </a:t>
            </a:r>
            <a:r>
              <a:rPr lang="en-US" altLang="zh-TW" dirty="0" err="1" smtClean="0"/>
              <a:t>cointegration</a:t>
            </a:r>
            <a:r>
              <a:rPr lang="en-US" altLang="zh-TW" dirty="0" smtClean="0"/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Common trends model and </a:t>
            </a:r>
            <a:r>
              <a:rPr lang="en-US" altLang="zh-TW" dirty="0" smtClean="0"/>
              <a:t>APT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The </a:t>
            </a:r>
            <a:r>
              <a:rPr lang="en-US" altLang="zh-TW" dirty="0"/>
              <a:t>distance </a:t>
            </a:r>
            <a:r>
              <a:rPr lang="en-US" altLang="zh-TW" dirty="0" smtClean="0"/>
              <a:t>measure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Interpreting the distance measure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Reconciling theory and practice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8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8941" y="847166"/>
                <a:ext cx="11618259" cy="587431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TW" dirty="0" smtClean="0"/>
                  <a:t>Deviations from ideal conditions 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- In APT’s views , two stocks will be </a:t>
                </a:r>
                <a:r>
                  <a:rPr lang="en-US" altLang="zh-TW" dirty="0" err="1" smtClean="0"/>
                  <a:t>cointegration</a:t>
                </a:r>
                <a:r>
                  <a:rPr lang="en-US" altLang="zh-TW" dirty="0"/>
                  <a:t> if the common </a:t>
                </a:r>
                <a:r>
                  <a:rPr lang="en-US" altLang="zh-TW" dirty="0" smtClean="0"/>
                  <a:t>factor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correlation </a:t>
                </a:r>
                <a:r>
                  <a:rPr lang="en-US" altLang="zh-TW" dirty="0"/>
                  <a:t>between them must be +1 or –</a:t>
                </a:r>
                <a:r>
                  <a:rPr lang="en-US" altLang="zh-TW" dirty="0" smtClean="0"/>
                  <a:t>1. (very difficult!!)</a:t>
                </a:r>
              </a:p>
              <a:p>
                <a:pPr marL="0" indent="0">
                  <a:buNone/>
                </a:pPr>
                <a:r>
                  <a:rPr lang="zh-TW" altLang="en-US" dirty="0"/>
                  <a:t> </a:t>
                </a:r>
                <a:r>
                  <a:rPr lang="zh-TW" altLang="en-US" dirty="0" smtClean="0"/>
                  <a:t>     </a:t>
                </a:r>
                <a:r>
                  <a:rPr lang="en-US" altLang="zh-TW" dirty="0" smtClean="0"/>
                  <a:t>-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If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altLang="zh-TW" dirty="0" smtClean="0"/>
                  <a:t> +1 or -1 ,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𝑐𝑓</m:t>
                            </m:r>
                          </m:sup>
                        </m:sSub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𝑐𝑓</m:t>
                            </m:r>
                          </m:sup>
                        </m:sSub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𝑝𝑜𝑟𝑡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𝑠𝑝𝑟𝑒𝑎𝑑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1" y="847166"/>
                <a:ext cx="11618259" cy="5874310"/>
              </a:xfrm>
              <a:blipFill rotWithShape="0">
                <a:blip r:embed="rId3"/>
                <a:stretch>
                  <a:fillRect l="-1102" t="-1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205316" y="3505808"/>
            <a:ext cx="833717" cy="65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stCxn id="16" idx="2"/>
          </p:cNvCxnSpPr>
          <p:nvPr/>
        </p:nvCxnSpPr>
        <p:spPr>
          <a:xfrm flipH="1">
            <a:off x="2622172" y="4164713"/>
            <a:ext cx="3" cy="290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117908" y="4455183"/>
            <a:ext cx="10085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Nonzero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47461" y="5189075"/>
            <a:ext cx="1492624" cy="510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>
            <a:stCxn id="19" idx="2"/>
            <a:endCxn id="20" idx="0"/>
          </p:cNvCxnSpPr>
          <p:nvPr/>
        </p:nvCxnSpPr>
        <p:spPr>
          <a:xfrm>
            <a:off x="2622173" y="4824515"/>
            <a:ext cx="1371600" cy="364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20" idx="2"/>
          </p:cNvCxnSpPr>
          <p:nvPr/>
        </p:nvCxnSpPr>
        <p:spPr>
          <a:xfrm>
            <a:off x="3993773" y="5700064"/>
            <a:ext cx="0" cy="2031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227289" y="5903259"/>
            <a:ext cx="15329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Nonstationary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75765" y="5189075"/>
            <a:ext cx="1788459" cy="5109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>
            <a:stCxn id="29" idx="1"/>
            <a:endCxn id="30" idx="2"/>
          </p:cNvCxnSpPr>
          <p:nvPr/>
        </p:nvCxnSpPr>
        <p:spPr>
          <a:xfrm flipH="1" flipV="1">
            <a:off x="1969995" y="5700064"/>
            <a:ext cx="1257294" cy="3878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/>
          <p:nvPr/>
        </p:nvCxnSpPr>
        <p:spPr>
          <a:xfrm>
            <a:off x="1196788" y="5700064"/>
            <a:ext cx="1213594" cy="847166"/>
          </a:xfrm>
          <a:prstGeom prst="bentConnector3">
            <a:avLst>
              <a:gd name="adj1" fmla="val 3462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2397773" y="6362564"/>
            <a:ext cx="165903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00B050"/>
                </a:solidFill>
              </a:rPr>
              <a:t>Nonstationary</a:t>
            </a:r>
            <a:r>
              <a:rPr lang="en-US" altLang="zh-TW" dirty="0" smtClean="0">
                <a:solidFill>
                  <a:srgbClr val="00B050"/>
                </a:solidFill>
              </a:rPr>
              <a:t>!!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95835" y="1156447"/>
                <a:ext cx="11896165" cy="539227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zh-TW" altLang="en-US" dirty="0" smtClean="0"/>
                  <a:t>      </a:t>
                </a:r>
                <a:r>
                  <a:rPr lang="en-US" altLang="zh-TW" dirty="0" smtClean="0"/>
                  <a:t>-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We </a:t>
                </a:r>
                <a:r>
                  <a:rPr lang="en-US" altLang="zh-TW" dirty="0"/>
                  <a:t>still make do </a:t>
                </a:r>
                <a:r>
                  <a:rPr lang="en-US" altLang="zh-TW" dirty="0" smtClean="0"/>
                  <a:t>with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less than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perfect conditions </a:t>
                </a:r>
                <a:r>
                  <a:rPr lang="en-US" altLang="zh-TW" dirty="0"/>
                  <a:t>of </a:t>
                </a:r>
                <a:r>
                  <a:rPr lang="en-US" altLang="zh-TW" dirty="0" err="1"/>
                  <a:t>cointegration</a:t>
                </a:r>
                <a:r>
                  <a:rPr lang="en-US" altLang="zh-TW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𝑠𝑡𝑎𝑡𝑖𝑜𝑛𝑎𝑟𝑦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: The variance of the stationary component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𝑠𝑡𝑎𝑡𝑖𝑜𝑛𝑎𝑟𝑦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/>
                  <a:t> :</a:t>
                </a:r>
                <a:r>
                  <a:rPr lang="en-US" altLang="zh-TW" dirty="0" smtClean="0"/>
                  <a:t> The </a:t>
                </a:r>
                <a:r>
                  <a:rPr lang="en-US" altLang="zh-TW" dirty="0"/>
                  <a:t>variance of the </a:t>
                </a:r>
                <a:r>
                  <a:rPr lang="en-US" altLang="zh-TW" dirty="0" err="1" smtClean="0"/>
                  <a:t>nonstationary</a:t>
                </a:r>
                <a:r>
                  <a:rPr lang="en-US" altLang="zh-TW" dirty="0"/>
                  <a:t> component </a:t>
                </a:r>
                <a:r>
                  <a:rPr lang="en-US" altLang="zh-TW" dirty="0" smtClean="0"/>
                  <a:t>is specified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for </a:t>
                </a:r>
                <a:r>
                  <a:rPr lang="en-US" altLang="zh-TW" dirty="0"/>
                  <a:t>a time horizon T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</a:t>
                </a:r>
                <a:r>
                  <a:rPr lang="en-US" altLang="zh-TW" u="sng" dirty="0" smtClean="0"/>
                  <a:t>Signal-to-noise ratio , SNR </a:t>
                </a:r>
                <a:r>
                  <a:rPr lang="en-US" altLang="zh-TW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𝑠𝑡𝑎𝑡𝑖𝑜𝑛𝑎𝑟𝑦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𝑛𝑜𝑛𝑠𝑡𝑎𝑡𝑖𝑜𝑛𝑎𝑟𝑦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dirty="0" smtClean="0"/>
                  <a:t> , t is trading horizon.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(1)If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𝑛𝑜𝑛𝑠𝑡𝑎𝑡𝑖𝑜𝑛𝑎𝑟𝑦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→0 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TW" dirty="0" smtClean="0"/>
                  <a:t> 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(2)it </a:t>
                </a:r>
                <a:r>
                  <a:rPr lang="en-US" altLang="zh-TW" dirty="0"/>
                  <a:t>make our assumption </a:t>
                </a:r>
                <a:r>
                  <a:rPr lang="en-US" altLang="zh-TW" dirty="0" smtClean="0"/>
                  <a:t>of </a:t>
                </a:r>
                <a:r>
                  <a:rPr lang="en-US" altLang="zh-TW" dirty="0" err="1" smtClean="0"/>
                  <a:t>cointegration</a:t>
                </a:r>
                <a:r>
                  <a:rPr lang="en-US" altLang="zh-TW" dirty="0" smtClean="0"/>
                  <a:t> reasonable if SNR is big!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(3)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𝑛𝑜𝑛𝑠𝑡𝑎𝑡𝑖𝑜𝑛𝑎𝑟𝑦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increases linearly with </a:t>
                </a:r>
                <a:r>
                  <a:rPr lang="en-US" altLang="zh-TW" dirty="0" smtClean="0"/>
                  <a:t>t ,  t ↓ </a:t>
                </a:r>
                <a:r>
                  <a:rPr lang="en-US" altLang="zh-TW" dirty="0"/>
                  <a:t>then close to the </a:t>
                </a:r>
                <a:r>
                  <a:rPr lang="en-US" altLang="zh-TW" dirty="0" smtClean="0"/>
                  <a:t>ideal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condition of </a:t>
                </a:r>
                <a:r>
                  <a:rPr lang="en-US" altLang="zh-TW" dirty="0" err="1"/>
                  <a:t>cointegration</a:t>
                </a:r>
                <a:r>
                  <a:rPr lang="en-US" altLang="zh-TW" dirty="0"/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835" y="1156447"/>
                <a:ext cx="11896165" cy="5392271"/>
              </a:xfrm>
              <a:blipFill rotWithShape="0">
                <a:blip r:embed="rId3"/>
                <a:stretch>
                  <a:fillRect t="-23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2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88259" y="1492624"/>
                <a:ext cx="11846859" cy="4863726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zh-TW" dirty="0" smtClean="0"/>
                  <a:t>Numerical example: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Consider three stocks A, B, and C with factor exposures in a two factor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model </a:t>
                </a:r>
                <a:r>
                  <a:rPr lang="en-US" altLang="zh-TW" dirty="0"/>
                  <a:t>as follows</a:t>
                </a:r>
                <a:r>
                  <a:rPr lang="en-US" altLang="zh-TW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0.75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  <m:r>
                      <a:rPr lang="en-US" altLang="zh-TW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0.75</m:t>
                          </m:r>
                        </m:e>
                      </m:mr>
                    </m:m>
                    <m:r>
                      <a:rPr lang="en-US" altLang="zh-TW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</a:t>
                </a:r>
                <a:r>
                  <a:rPr lang="en-US" altLang="zh-TW" dirty="0"/>
                  <a:t>Let the factor covariance </a:t>
                </a:r>
                <a:r>
                  <a:rPr lang="en-US" altLang="zh-TW" dirty="0" smtClean="0"/>
                  <a:t>matrix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.0625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0.1024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259" y="1492624"/>
                <a:ext cx="11846859" cy="4863726"/>
              </a:xfrm>
              <a:blipFill rotWithShape="0">
                <a:blip r:embed="rId3"/>
                <a:stretch>
                  <a:fillRect l="-1081" t="-2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0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" y="1438835"/>
                <a:ext cx="12035118" cy="528264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:r>
                  <a:rPr lang="en-US" altLang="zh-TW" b="1" u="sng" dirty="0" smtClean="0"/>
                  <a:t>Step1:</a:t>
                </a:r>
                <a:r>
                  <a:rPr lang="en-US" altLang="zh-TW" dirty="0" smtClean="0"/>
                  <a:t> Calculate </a:t>
                </a:r>
                <a:r>
                  <a:rPr lang="en-US" altLang="zh-TW" dirty="0"/>
                  <a:t>the common factor variance and </a:t>
                </a:r>
                <a:r>
                  <a:rPr lang="en-US" altLang="zh-TW" dirty="0" smtClean="0"/>
                  <a:t>covariance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.0625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0.1024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=0.2099</m:t>
                    </m:r>
                  </m:oMath>
                </a14:m>
                <a:r>
                  <a:rPr lang="en-US" altLang="zh-TW" b="0" dirty="0" smtClean="0"/>
                  <a:t>, </a:t>
                </a:r>
                <a:r>
                  <a:rPr lang="en-US" altLang="zh-TW" dirty="0"/>
                  <a:t>V</a:t>
                </a:r>
                <a:r>
                  <a:rPr lang="en-US" altLang="zh-TW" dirty="0" smtClean="0"/>
                  <a:t>olatility = 45.8%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.0625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0.1024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.75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171</m:t>
                    </m:r>
                  </m:oMath>
                </a14:m>
                <a:r>
                  <a:rPr lang="en-US" altLang="zh-TW" dirty="0"/>
                  <a:t>, Volatility = </a:t>
                </a:r>
                <a:r>
                  <a:rPr lang="en-US" altLang="zh-TW" dirty="0" smtClean="0"/>
                  <a:t>41.3%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.0625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0.1024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1539</m:t>
                    </m:r>
                  </m:oMath>
                </a14:m>
                <a:r>
                  <a:rPr lang="en-US" altLang="zh-TW" dirty="0"/>
                  <a:t>, Volatility = </a:t>
                </a:r>
                <a:r>
                  <a:rPr lang="en-US" altLang="zh-TW" dirty="0" smtClean="0"/>
                  <a:t>39.2%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.0625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0.1024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1887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.0625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0.1024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0.1787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u="sng" dirty="0"/>
                  <a:t> </a:t>
                </a:r>
                <a:r>
                  <a:rPr lang="en-US" altLang="zh-TW" u="sng" dirty="0" smtClean="0"/>
                  <a:t>               </a:t>
                </a:r>
                <a:endParaRPr lang="en-US" altLang="zh-TW" u="sng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438835"/>
                <a:ext cx="12035118" cy="5282640"/>
              </a:xfrm>
              <a:blipFill rotWithShape="0">
                <a:blip r:embed="rId3"/>
                <a:stretch>
                  <a:fillRect t="-2537" r="-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9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9894"/>
                <a:ext cx="12191999" cy="55515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:r>
                  <a:rPr lang="en-US" altLang="zh-TW" b="1" u="sng" dirty="0" smtClean="0"/>
                  <a:t>Step2:</a:t>
                </a:r>
                <a:r>
                  <a:rPr lang="en-US" altLang="zh-TW" dirty="0"/>
                  <a:t> Calculate the correlation (absolute value of correlation is the </a:t>
                </a:r>
                <a:r>
                  <a:rPr lang="en-US" altLang="zh-TW" dirty="0" smtClean="0"/>
                  <a:t>distance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measure</a:t>
                </a:r>
                <a:r>
                  <a:rPr lang="en-US" altLang="zh-TW" dirty="0"/>
                  <a:t>).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𝐶𝑜𝑟𝑟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𝐶𝑜𝑣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/>
                          <m:t>0</m:t>
                        </m:r>
                        <m:r>
                          <m:rPr>
                            <m:nor/>
                          </m:rPr>
                          <a:rPr lang="en-US" altLang="zh-TW" b="0" i="0" smtClean="0"/>
                          <m:t>.</m:t>
                        </m:r>
                        <m:r>
                          <m:rPr>
                            <m:nor/>
                          </m:rPr>
                          <a:rPr lang="en-US" altLang="zh-TW"/>
                          <m:t>1887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0.2099∗0.171</m:t>
                            </m:r>
                          </m:e>
                        </m:ra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=0.9957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𝐶𝑜𝑟𝑟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𝐶𝑜𝑣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/>
                          <m:t>0 1787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0.2099∗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0.1539</m:t>
                            </m:r>
                          </m:e>
                        </m:rad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=0.9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431</m:t>
                    </m:r>
                  </m:oMath>
                </a14:m>
                <a:r>
                  <a:rPr lang="en-US" altLang="zh-TW" u="sng" dirty="0"/>
                  <a:t> </a:t>
                </a:r>
                <a:r>
                  <a:rPr lang="en-US" altLang="zh-TW" u="sng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altLang="zh-TW" u="sng" dirty="0"/>
                  <a:t> </a:t>
                </a:r>
                <a:r>
                  <a:rPr lang="en-US" altLang="zh-TW" u="sng" dirty="0" smtClean="0"/>
                  <a:t>              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Base on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distance measure , we choose pair( A , B ) </a:t>
                </a:r>
                <a:r>
                  <a:rPr lang="en-US" altLang="zh-TW" u="sng" dirty="0" smtClean="0"/>
                  <a:t>           </a:t>
                </a:r>
                <a:endParaRPr lang="en-US" altLang="zh-TW" u="sng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9894"/>
                <a:ext cx="12191999" cy="5551581"/>
              </a:xfrm>
              <a:blipFill rotWithShape="0">
                <a:blip r:embed="rId3"/>
                <a:stretch>
                  <a:fillRect t="-18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3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1519518"/>
                <a:ext cx="12191999" cy="5201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:r>
                  <a:rPr lang="en-US" altLang="zh-TW" b="1" u="sng" dirty="0"/>
                  <a:t>Step3</a:t>
                </a:r>
                <a:r>
                  <a:rPr lang="en-US" altLang="zh-TW" dirty="0"/>
                  <a:t>: Calculate the </a:t>
                </a:r>
                <a:r>
                  <a:rPr lang="en-US" altLang="zh-TW" dirty="0" err="1"/>
                  <a:t>cointegration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coefficient.           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𝐶𝑜𝑣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=1.1032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𝐶𝑜𝑣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1.1613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:r>
                  <a:rPr lang="en-US" altLang="zh-TW" b="1" u="sng" dirty="0" smtClean="0"/>
                  <a:t>Step4</a:t>
                </a:r>
                <a:r>
                  <a:rPr lang="en-US" altLang="zh-TW" dirty="0"/>
                  <a:t>: Calculate the residual common factor exposure in the paired portfolio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     This is the exposure that causes mean drift.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−1.1032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.75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.1726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−0.1032</m:t>
                          </m:r>
                        </m:e>
                      </m:mr>
                    </m:m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−1.1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613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0.1613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0.129</m:t>
                          </m:r>
                        </m:e>
                      </m:mr>
                    </m:m>
                    <m:r>
                      <a:rPr lang="en-US" altLang="zh-TW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b="0" dirty="0" smtClean="0"/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19518"/>
                <a:ext cx="12191999" cy="5201957"/>
              </a:xfrm>
              <a:blipFill rotWithShape="0">
                <a:blip r:embed="rId3"/>
                <a:stretch>
                  <a:fillRect t="-18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8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9894"/>
                <a:ext cx="12191999" cy="55515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:r>
                  <a:rPr lang="en-US" altLang="zh-TW" b="1" u="sng" dirty="0" smtClean="0"/>
                  <a:t>Step5: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 Calculate </a:t>
                </a:r>
                <a:r>
                  <a:rPr lang="en-US" altLang="zh-TW" dirty="0"/>
                  <a:t>the common factor portfolio variance/variance of residual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exposure.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𝑐𝑓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0.1726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−0.1032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.0625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0.1024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0.1726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−0.1032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=0.0021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0.0021</m:t>
                        </m:r>
                      </m:e>
                    </m:ra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=0.046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𝑐𝑓</m:t>
                            </m:r>
                          </m:sup>
                        </m:sSub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0.1613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0.129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.0625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0.0225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0.1024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0.1613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0.129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0.002</m:t>
                    </m:r>
                  </m:oMath>
                </a14:m>
                <a:r>
                  <a:rPr lang="en-US" altLang="zh-TW" dirty="0" smtClean="0"/>
                  <a:t>4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0.002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</a:rPr>
                      <m:t>=0.04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9894"/>
                <a:ext cx="12191999" cy="5551581"/>
              </a:xfrm>
              <a:blipFill rotWithShape="0">
                <a:blip r:embed="rId3"/>
                <a:stretch>
                  <a:fillRect t="-18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" y="1438835"/>
                <a:ext cx="12035118" cy="528264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:r>
                  <a:rPr lang="en-US" altLang="zh-TW" b="1" u="sng" dirty="0"/>
                  <a:t>Step6:</a:t>
                </a:r>
                <a:r>
                  <a:rPr lang="en-US" altLang="zh-TW" dirty="0"/>
                  <a:t> Calculate the specific variance of the portfolio.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            </a:t>
                </a:r>
                <a:r>
                  <a:rPr lang="en-US" altLang="zh-TW" dirty="0" smtClean="0"/>
                  <a:t>Let </a:t>
                </a:r>
                <a:r>
                  <a:rPr lang="en-US" altLang="zh-TW" dirty="0"/>
                  <a:t>us assume the specific variance for all of </a:t>
                </a:r>
                <a:r>
                  <a:rPr lang="en-US" altLang="zh-TW" dirty="0" smtClean="0"/>
                  <a:t>the stocks </a:t>
                </a:r>
                <a:r>
                  <a:rPr lang="en-US" altLang="zh-TW" dirty="0"/>
                  <a:t>to be 0.0016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=0.0016+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1.1032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0.0016=0.0035</m:t>
                    </m:r>
                  </m:oMath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0.0035</m:t>
                        </m:r>
                      </m:e>
                    </m:ra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=0.059</m:t>
                    </m:r>
                  </m:oMath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=0.0016+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1613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×0.0016=0.003</m:t>
                    </m:r>
                  </m:oMath>
                </a14:m>
                <a:r>
                  <a:rPr lang="en-US" altLang="zh-TW" dirty="0" smtClean="0">
                    <a:ea typeface="Cambria Math" panose="02040503050406030204" pitchFamily="18" charset="0"/>
                  </a:rPr>
                  <a:t>7</a:t>
                </a:r>
                <a:endParaRPr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𝑠𝑝𝑒𝑐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0.003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</m:t>
                    </m:r>
                  </m:oMath>
                </a14:m>
                <a:r>
                  <a:rPr lang="en-US" altLang="zh-TW" dirty="0" smtClean="0">
                    <a:ea typeface="Cambria Math" panose="02040503050406030204" pitchFamily="18" charset="0"/>
                  </a:rPr>
                  <a:t>61</a:t>
                </a:r>
                <a:endParaRPr lang="en-US" altLang="zh-TW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438835"/>
                <a:ext cx="12035118" cy="5282640"/>
              </a:xfrm>
              <a:blipFill rotWithShape="0">
                <a:blip r:embed="rId3"/>
                <a:stretch>
                  <a:fillRect t="-25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Reconciling theory and practice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" y="1438835"/>
                <a:ext cx="12035118" cy="528264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:r>
                  <a:rPr lang="en-US" altLang="zh-TW" b="1" u="sng" dirty="0"/>
                  <a:t>Step7</a:t>
                </a:r>
                <a:r>
                  <a:rPr lang="en-US" altLang="zh-TW" b="1" dirty="0"/>
                  <a:t>: </a:t>
                </a:r>
                <a:r>
                  <a:rPr lang="en-US" altLang="zh-TW" dirty="0"/>
                  <a:t>Calculate the SNR ratio with white noise assumptions for residual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stock </a:t>
                </a:r>
                <a:r>
                  <a:rPr lang="en-US" altLang="zh-TW" dirty="0"/>
                  <a:t>return.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𝑐𝑓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0.059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0.046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=1.282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𝑠𝑝𝑒𝑐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𝑐𝑓</m:t>
                            </m:r>
                          </m:sup>
                        </m:sSubSup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0.061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0.04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1.245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By SNR ,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we still choose pair( A , B )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           A higher specific variance means higher stock volatility, indicating that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    a </a:t>
                </a:r>
                <a:r>
                  <a:rPr lang="en-US" altLang="zh-TW" dirty="0"/>
                  <a:t>high volatility environment is conducive for pairs trading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438835"/>
                <a:ext cx="12035118" cy="5282640"/>
              </a:xfrm>
              <a:blipFill rotWithShape="0">
                <a:blip r:embed="rId3"/>
                <a:stretch>
                  <a:fillRect t="-25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2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Introduction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436" y="1325563"/>
            <a:ext cx="11997128" cy="50964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In this chapter , we </a:t>
            </a:r>
            <a:r>
              <a:rPr lang="en-US" altLang="zh-TW" dirty="0"/>
              <a:t>focus on </a:t>
            </a:r>
            <a:r>
              <a:rPr lang="en-US" altLang="zh-TW" dirty="0" smtClean="0">
                <a:solidFill>
                  <a:srgbClr val="FF0000"/>
                </a:solidFill>
              </a:rPr>
              <a:t>Identification </a:t>
            </a:r>
            <a:r>
              <a:rPr lang="en-US" altLang="zh-TW" dirty="0">
                <a:solidFill>
                  <a:srgbClr val="FF0000"/>
                </a:solidFill>
              </a:rPr>
              <a:t>of stock </a:t>
            </a:r>
            <a:r>
              <a:rPr lang="en-US" altLang="zh-TW" dirty="0" smtClean="0">
                <a:solidFill>
                  <a:srgbClr val="FF0000"/>
                </a:solidFill>
              </a:rPr>
              <a:t>pairs</a:t>
            </a:r>
            <a:r>
              <a:rPr lang="en-US" altLang="zh-TW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This book give us </a:t>
            </a:r>
            <a:r>
              <a:rPr lang="en-US" altLang="zh-TW" dirty="0"/>
              <a:t>a method :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</a:t>
            </a:r>
            <a:r>
              <a:rPr lang="en-US" altLang="zh-TW" dirty="0" smtClean="0">
                <a:solidFill>
                  <a:srgbClr val="FF0000"/>
                </a:solidFill>
              </a:rPr>
              <a:t>Each pair </a:t>
            </a:r>
            <a:r>
              <a:rPr lang="en-US" altLang="zh-TW" dirty="0">
                <a:solidFill>
                  <a:srgbClr val="FF0000"/>
                </a:solidFill>
              </a:rPr>
              <a:t>is associated with a </a:t>
            </a:r>
            <a:r>
              <a:rPr lang="en-US" altLang="zh-TW" dirty="0" smtClean="0">
                <a:solidFill>
                  <a:srgbClr val="FF0000"/>
                </a:solidFill>
              </a:rPr>
              <a:t>score/distance measure</a:t>
            </a:r>
            <a:r>
              <a:rPr lang="en-US" altLang="zh-TW" dirty="0" smtClean="0"/>
              <a:t>.</a:t>
            </a:r>
          </a:p>
          <a:p>
            <a:pPr marL="457200" lvl="1" indent="0">
              <a:buNone/>
            </a:pPr>
            <a:r>
              <a:rPr lang="en-US" altLang="zh-TW" dirty="0"/>
              <a:t>      - The higher the </a:t>
            </a:r>
            <a:r>
              <a:rPr lang="en-US" altLang="zh-TW" dirty="0" smtClean="0"/>
              <a:t>score , </a:t>
            </a:r>
            <a:r>
              <a:rPr lang="en-US" altLang="zh-TW" dirty="0"/>
              <a:t>the greater the degree of </a:t>
            </a:r>
            <a:r>
              <a:rPr lang="en-US" altLang="zh-TW" dirty="0" err="1" smtClean="0"/>
              <a:t>comovement</a:t>
            </a:r>
            <a:r>
              <a:rPr lang="en-US" altLang="zh-TW" dirty="0" smtClean="0"/>
              <a:t> , and vice versa.</a:t>
            </a:r>
            <a:endParaRPr lang="en-US" altLang="zh-TW" dirty="0"/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proper choice of the </a:t>
            </a:r>
            <a:r>
              <a:rPr lang="en-US" altLang="zh-TW" dirty="0" smtClean="0"/>
              <a:t>score </a:t>
            </a:r>
            <a:r>
              <a:rPr lang="en-US" altLang="zh-TW" dirty="0"/>
              <a:t>measure </a:t>
            </a:r>
            <a:r>
              <a:rPr lang="en-US" altLang="zh-TW" dirty="0" smtClean="0"/>
              <a:t>become a key to </a:t>
            </a:r>
            <a:r>
              <a:rPr lang="en-US" altLang="zh-TW" dirty="0"/>
              <a:t>the pairs selection process</a:t>
            </a:r>
            <a:r>
              <a:rPr lang="en-US" altLang="zh-TW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dirty="0"/>
              <a:t>If we find that a pair is unsuitable for pairs </a:t>
            </a:r>
            <a:r>
              <a:rPr lang="en-US" altLang="zh-TW" dirty="0" smtClean="0"/>
              <a:t>trading , then the score of other pairs which lower than this </a:t>
            </a:r>
            <a:r>
              <a:rPr lang="en-US" altLang="zh-TW" dirty="0"/>
              <a:t>pair is also unsuitable</a:t>
            </a:r>
            <a:r>
              <a:rPr lang="en-US" altLang="zh-TW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dirty="0"/>
              <a:t>We will find the nexus between </a:t>
            </a:r>
            <a:r>
              <a:rPr lang="en-US" altLang="zh-TW" dirty="0" err="1" smtClean="0"/>
              <a:t>cointegration</a:t>
            </a:r>
            <a:r>
              <a:rPr lang="en-US" altLang="zh-TW" dirty="0" smtClean="0"/>
              <a:t> and </a:t>
            </a:r>
            <a:r>
              <a:rPr lang="en-US" altLang="zh-TW" dirty="0"/>
              <a:t>arbitrage pricing theory (APT)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5470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 Common trends </a:t>
            </a:r>
            <a:r>
              <a:rPr lang="en-US" altLang="zh-TW" dirty="0" err="1" smtClean="0">
                <a:latin typeface="+mn-lt"/>
              </a:rPr>
              <a:t>cointegration</a:t>
            </a:r>
            <a:r>
              <a:rPr lang="en-US" altLang="zh-TW" dirty="0" smtClean="0">
                <a:latin typeface="+mn-lt"/>
              </a:rPr>
              <a:t> model 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4872" y="2030505"/>
                <a:ext cx="11997128" cy="416144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Recall the CH5 :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TW" altLang="en-US" dirty="0" smtClean="0"/>
                  <a:t>    </a:t>
                </a:r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 smtClean="0"/>
                  <a:t>if two series are </a:t>
                </a:r>
                <a:r>
                  <a:rPr lang="en-US" altLang="zh-TW" dirty="0" err="1" smtClean="0"/>
                  <a:t>cointegrated</a:t>
                </a:r>
                <a:r>
                  <a:rPr lang="en-US" altLang="zh-TW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 smtClean="0"/>
                  <a:t> where </a:t>
                </a:r>
                <a:r>
                  <a:rPr lang="el-GR" altLang="zh-TW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γ</a:t>
                </a:r>
                <a:r>
                  <a:rPr lang="en-US" altLang="zh-TW" dirty="0" smtClean="0">
                    <a:ea typeface="新細明體" panose="02020500000000000000" pitchFamily="18" charset="-120"/>
                  </a:rPr>
                  <a:t>is </a:t>
                </a:r>
                <a:r>
                  <a:rPr lang="en-US" altLang="zh-TW" dirty="0" err="1" smtClean="0">
                    <a:ea typeface="新細明體" panose="02020500000000000000" pitchFamily="18" charset="-120"/>
                  </a:rPr>
                  <a:t>cointegration</a:t>
                </a:r>
                <a:r>
                  <a:rPr lang="en-US" altLang="zh-TW" dirty="0" smtClean="0">
                    <a:ea typeface="新細明體" panose="02020500000000000000" pitchFamily="18" charset="-120"/>
                  </a:rPr>
                  <a:t> coefficient</a:t>
                </a:r>
                <a:r>
                  <a:rPr lang="en-US" altLang="zh-TW" dirty="0" smtClean="0"/>
                  <a:t>.</a:t>
                </a:r>
              </a:p>
              <a:p>
                <a:pPr marL="457200" lvl="1" indent="0">
                  <a:buNone/>
                </a:pPr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Let us examine some of the implications of the common trends model.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872" y="2030505"/>
                <a:ext cx="11997128" cy="4161447"/>
              </a:xfrm>
              <a:blipFill rotWithShape="0">
                <a:blip r:embed="rId2"/>
                <a:stretch>
                  <a:fillRect l="-1067" t="-2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62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 Common trends </a:t>
            </a:r>
            <a:r>
              <a:rPr lang="en-US" altLang="zh-TW" dirty="0" err="1" smtClean="0">
                <a:latin typeface="+mn-lt"/>
              </a:rPr>
              <a:t>cointegration</a:t>
            </a:r>
            <a:r>
              <a:rPr lang="en-US" altLang="zh-TW" dirty="0" smtClean="0">
                <a:latin typeface="+mn-lt"/>
              </a:rPr>
              <a:t> model 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4872" y="954740"/>
                <a:ext cx="11842230" cy="564776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Inference 1</a:t>
                </a:r>
                <a:r>
                  <a:rPr lang="en-US" altLang="zh-TW" b="1" dirty="0" smtClean="0"/>
                  <a:t> 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:r>
                  <a:rPr lang="en-US" altLang="zh-TW" b="1" dirty="0" smtClean="0"/>
                  <a:t>In a </a:t>
                </a:r>
                <a:r>
                  <a:rPr lang="en-US" altLang="zh-TW" b="1" dirty="0" err="1" smtClean="0"/>
                  <a:t>cointegrated</a:t>
                </a:r>
                <a:r>
                  <a:rPr lang="en-US" altLang="zh-TW" b="1" dirty="0" smtClean="0"/>
                  <a:t> system with two time series, the innovations sequences  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 </a:t>
                </a:r>
                <a:r>
                  <a:rPr lang="en-US" altLang="zh-TW" b="1" dirty="0" smtClean="0"/>
                  <a:t> derived from the common trend components must be perfectly correlated. 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 </a:t>
                </a:r>
                <a:r>
                  <a:rPr lang="en-US" altLang="zh-TW" b="1" dirty="0" smtClean="0"/>
                  <a:t> (Correlation value must be +1 or –1).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 </a:t>
                </a:r>
                <a:r>
                  <a:rPr lang="en-US" altLang="zh-TW" b="1" dirty="0" smtClean="0"/>
                  <a:t> </a:t>
                </a:r>
                <a:r>
                  <a:rPr lang="en-US" altLang="zh-TW" dirty="0" smtClean="0"/>
                  <a:t>&lt;Explanation&gt;</a:t>
                </a:r>
                <a:endParaRPr lang="en-US" altLang="zh-TW" b="1" dirty="0" smtClean="0"/>
              </a:p>
              <a:p>
                <a:pPr marL="0" indent="0">
                  <a:buNone/>
                </a:pPr>
                <a:r>
                  <a:rPr lang="zh-TW" altLang="en-US" dirty="0"/>
                  <a:t> </a:t>
                </a:r>
                <a:r>
                  <a:rPr lang="zh-TW" altLang="en-US" dirty="0" smtClean="0"/>
                  <a:t>    </a:t>
                </a:r>
                <a:r>
                  <a:rPr lang="en-US" altLang="zh-TW" dirty="0" smtClean="0"/>
                  <a:t>The innovations sequences of </a:t>
                </a:r>
                <a:r>
                  <a:rPr lang="en-US" altLang="zh-TW" b="1" dirty="0"/>
                  <a:t>common trend components</a:t>
                </a:r>
                <a:r>
                  <a:rPr lang="en-US" altLang="zh-TW" dirty="0" smtClean="0"/>
                  <a:t> is 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We know that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 smtClean="0"/>
                  <a:t> , 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 smtClean="0"/>
                  <a:t> 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Then 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𝑐𝑜𝑣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𝑣𝑎𝑟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i="1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𝑣𝑎𝑟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i="1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</m:den>
                    </m:f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&gt;0 ,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 ,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0 ,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So , the </a:t>
                </a:r>
                <a:r>
                  <a:rPr lang="en-US" altLang="zh-TW" dirty="0"/>
                  <a:t>two variables are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identical up to a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scalar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872" y="954740"/>
                <a:ext cx="11842230" cy="5647765"/>
              </a:xfrm>
              <a:blipFill rotWithShape="1">
                <a:blip r:embed="rId3"/>
                <a:stretch>
                  <a:fillRect l="-926" t="-2160" b="-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03761" y="2743200"/>
            <a:ext cx="11471564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67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 Common trends </a:t>
            </a:r>
            <a:r>
              <a:rPr lang="en-US" altLang="zh-TW" dirty="0" err="1" smtClean="0">
                <a:latin typeface="+mn-lt"/>
              </a:rPr>
              <a:t>cointegration</a:t>
            </a:r>
            <a:r>
              <a:rPr lang="en-US" altLang="zh-TW" dirty="0" smtClean="0">
                <a:latin typeface="+mn-lt"/>
              </a:rPr>
              <a:t> model 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4872" y="1211117"/>
                <a:ext cx="11826799" cy="50077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Inference 2</a:t>
                </a:r>
                <a:r>
                  <a:rPr lang="en-US" altLang="zh-TW" b="1" dirty="0" smtClean="0"/>
                  <a:t> 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:r>
                  <a:rPr lang="en-US" altLang="zh-TW" b="1" dirty="0" smtClean="0"/>
                  <a:t>The </a:t>
                </a:r>
                <a:r>
                  <a:rPr lang="en-US" altLang="zh-TW" b="1" dirty="0" err="1" smtClean="0"/>
                  <a:t>cointegration</a:t>
                </a:r>
                <a:r>
                  <a:rPr lang="en-US" altLang="zh-TW" b="1" dirty="0" smtClean="0"/>
                  <a:t> coefficient may be obtained by a regression of the </a:t>
                </a:r>
              </a:p>
              <a:p>
                <a:pPr marL="0" indent="0">
                  <a:buNone/>
                </a:pPr>
                <a:r>
                  <a:rPr lang="en-US" altLang="zh-TW" b="1" dirty="0" smtClean="0"/>
                  <a:t>   innovation sequences of the common trends against each other.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 </a:t>
                </a:r>
                <a:r>
                  <a:rPr lang="en-US" altLang="zh-TW" b="1" dirty="0" smtClean="0"/>
                  <a:t>   </a:t>
                </a:r>
                <a:r>
                  <a:rPr lang="en-US" altLang="zh-TW" dirty="0" smtClean="0"/>
                  <a:t>&lt;Explanation&gt;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zh-TW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𝐶𝑜𝑣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872" y="1211117"/>
                <a:ext cx="11826799" cy="5007730"/>
              </a:xfrm>
              <a:blipFill rotWithShape="0">
                <a:blip r:embed="rId2"/>
                <a:stretch>
                  <a:fillRect l="-1082" t="-2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91886" y="2755075"/>
            <a:ext cx="11412187" cy="2802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53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 Common trends </a:t>
            </a:r>
            <a:r>
              <a:rPr lang="en-US" altLang="zh-TW" dirty="0" err="1" smtClean="0">
                <a:latin typeface="+mn-lt"/>
              </a:rPr>
              <a:t>cointegration</a:t>
            </a:r>
            <a:r>
              <a:rPr lang="en-US" altLang="zh-TW" dirty="0" smtClean="0">
                <a:latin typeface="+mn-lt"/>
              </a:rPr>
              <a:t> model </a:t>
            </a:r>
            <a:endParaRPr lang="zh-TW" altLang="en-US" dirty="0">
              <a:latin typeface="+mn-lt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12694" y="1223682"/>
            <a:ext cx="9735672" cy="43616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 smtClean="0"/>
              <a:t>Discussion:</a:t>
            </a:r>
          </a:p>
          <a:p>
            <a:pPr marL="514350" indent="-514350">
              <a:buFont typeface="+mj-lt"/>
              <a:buAutoNum type="arabicPeriod" startAt="3"/>
            </a:pPr>
            <a:endParaRPr lang="en-US" altLang="zh-TW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 smtClean="0"/>
              <a:t>The correlation of the innovation sequences of </a:t>
            </a:r>
            <a:r>
              <a:rPr lang="en-US" altLang="zh-TW" dirty="0"/>
              <a:t>common </a:t>
            </a:r>
            <a:r>
              <a:rPr lang="en-US" altLang="zh-TW" dirty="0" smtClean="0"/>
              <a:t>trend component and whole series are difference.</a:t>
            </a:r>
          </a:p>
          <a:p>
            <a:pPr marL="914400" lvl="1" indent="-457200">
              <a:buFont typeface="+mj-lt"/>
              <a:buAutoNum type="arabicParenR"/>
            </a:pPr>
            <a:endParaRPr lang="en-US" altLang="zh-TW" dirty="0"/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 smtClean="0"/>
              <a:t>If </a:t>
            </a:r>
            <a:r>
              <a:rPr lang="en-US" altLang="zh-TW" dirty="0" err="1" smtClean="0"/>
              <a:t>cointegration</a:t>
            </a:r>
            <a:r>
              <a:rPr lang="en-US" altLang="zh-TW" dirty="0" smtClean="0"/>
              <a:t> exist, the specific component is absolutely necessary to be stationary.</a:t>
            </a:r>
          </a:p>
          <a:p>
            <a:pPr marL="914400" lvl="2" indent="0">
              <a:buNone/>
            </a:pPr>
            <a:endParaRPr lang="en-US" altLang="zh-TW" dirty="0"/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 smtClean="0"/>
              <a:t>The first difference of the specific component </a:t>
            </a:r>
            <a:r>
              <a:rPr lang="en-US" altLang="zh-TW" dirty="0" smtClean="0">
                <a:solidFill>
                  <a:srgbClr val="FF0000"/>
                </a:solidFill>
              </a:rPr>
              <a:t>must not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be white noise</a:t>
            </a:r>
            <a:r>
              <a:rPr lang="en-US" altLang="zh-TW" dirty="0" smtClean="0"/>
              <a:t>, because if the differenced series were white noise, then 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specific series would be a random walk, a </a:t>
            </a:r>
            <a:r>
              <a:rPr lang="en-US" altLang="zh-TW" dirty="0" err="1" smtClean="0"/>
              <a:t>nonstationary</a:t>
            </a:r>
            <a:r>
              <a:rPr lang="en-US" altLang="zh-TW" dirty="0" smtClean="0"/>
              <a:t> series.</a:t>
            </a:r>
          </a:p>
          <a:p>
            <a:pPr marL="914400" lvl="1" indent="-457200">
              <a:buFont typeface="+mj-lt"/>
              <a:buAutoNum type="arabicParenR"/>
            </a:pPr>
            <a:endParaRPr lang="en-US" altLang="zh-TW" dirty="0" smtClean="0"/>
          </a:p>
          <a:p>
            <a:pPr marL="914400" lvl="1" indent="-457200">
              <a:buFont typeface="+mj-lt"/>
              <a:buAutoNum type="arabicParenR"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046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 Common trends model and APT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74885" y="1184222"/>
                <a:ext cx="11842230" cy="557964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We know that logarithm of stock price was modeled as a random walk.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altLang="zh-TW" dirty="0" smtClean="0"/>
                  <a:t>Common trends model: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𝑝𝑟𝑖𝑐𝑒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b="0" dirty="0" smtClean="0"/>
              </a:p>
              <a:p>
                <a:pPr marL="914400" lvl="1" indent="-457200">
                  <a:buFont typeface="+mj-lt"/>
                  <a:buAutoNum type="arabicParenR" startAt="2"/>
                </a:pPr>
                <a:r>
                  <a:rPr lang="en-US" altLang="zh-TW" dirty="0" smtClean="0"/>
                  <a:t>Differencing it we get the sequence of return , so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𝑝𝑟𝑖𝑐𝑒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𝑝𝑟𝑖𝑐𝑒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So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is the same with innovation derived from the 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common trend component.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By 1) and 2), If two stocks are </a:t>
                </a:r>
                <a:r>
                  <a:rPr lang="en-US" altLang="zh-TW" dirty="0" err="1" smtClean="0"/>
                  <a:t>cointegrated</a:t>
                </a:r>
                <a:r>
                  <a:rPr lang="en-US" altLang="zh-TW" dirty="0" smtClean="0"/>
                  <a:t>, the returns from their common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trends must be identical up to a scalar.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885" y="1184222"/>
                <a:ext cx="11842230" cy="5579649"/>
              </a:xfrm>
              <a:blipFill rotWithShape="0">
                <a:blip r:embed="rId3"/>
                <a:stretch>
                  <a:fillRect l="-927" t="-17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27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Common trends model and APT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69894"/>
                <a:ext cx="11846859" cy="55515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 </a:t>
                </a:r>
                <a:r>
                  <a:rPr lang="en-US" altLang="zh-TW" dirty="0"/>
                  <a:t>Why in the world should stocks ever have common returns</a:t>
                </a:r>
                <a:r>
                  <a:rPr lang="en-US" altLang="zh-TW" dirty="0" smtClean="0"/>
                  <a:t>?   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APT include that 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- The stock return = common factor returns + specific returns.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</a:t>
                </a:r>
                <a:r>
                  <a:rPr lang="en-US" altLang="zh-TW" dirty="0" smtClean="0"/>
                  <a:t>         - </a:t>
                </a:r>
                <a:r>
                  <a:rPr lang="en-US" altLang="zh-TW" dirty="0"/>
                  <a:t>If two stocks share the </a:t>
                </a:r>
                <a:r>
                  <a:rPr lang="en-US" altLang="zh-TW" dirty="0" smtClean="0"/>
                  <a:t>same risk </a:t>
                </a:r>
                <a:r>
                  <a:rPr lang="en-US" altLang="zh-TW" dirty="0"/>
                  <a:t>factor exposure profile, then </a:t>
                </a:r>
                <a:r>
                  <a:rPr lang="en-US" altLang="zh-TW" dirty="0" smtClean="0"/>
                  <a:t>the common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factor </a:t>
                </a:r>
                <a:r>
                  <a:rPr lang="en-US" altLang="zh-TW" dirty="0"/>
                  <a:t>returns for both </a:t>
                </a:r>
                <a:r>
                  <a:rPr lang="en-US" altLang="zh-TW" dirty="0" smtClean="0"/>
                  <a:t>the stocks </a:t>
                </a:r>
                <a:r>
                  <a:rPr lang="en-US" altLang="zh-TW" dirty="0"/>
                  <a:t>must be the same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The specific 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should not be white noise , but APT do not give us any guarantees </a:t>
                </a:r>
                <a:r>
                  <a:rPr lang="en-US" altLang="zh-TW" dirty="0"/>
                  <a:t>on the time series of specific </a:t>
                </a:r>
                <a:r>
                  <a:rPr lang="en-US" altLang="zh-TW" dirty="0" smtClean="0"/>
                  <a:t>returns .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</a:t>
                </a:r>
                <a:r>
                  <a:rPr lang="en-US" altLang="zh-TW" dirty="0" smtClean="0"/>
                  <a:t>    - When </a:t>
                </a:r>
                <a:r>
                  <a:rPr lang="en-US" altLang="zh-TW" dirty="0"/>
                  <a:t>running the </a:t>
                </a:r>
                <a:r>
                  <a:rPr lang="en-US" altLang="zh-TW" dirty="0" err="1" smtClean="0"/>
                  <a:t>cointegration</a:t>
                </a:r>
                <a:r>
                  <a:rPr lang="en-US" altLang="zh-TW" dirty="0" smtClean="0"/>
                  <a:t> tests </a:t>
                </a:r>
                <a:r>
                  <a:rPr lang="en-US" altLang="zh-TW" dirty="0"/>
                  <a:t>and pairs where the </a:t>
                </a:r>
                <a:r>
                  <a:rPr lang="en-US" altLang="zh-TW" dirty="0" smtClean="0"/>
                  <a:t>specific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      component </a:t>
                </a:r>
                <a:r>
                  <a:rPr lang="en-US" altLang="zh-TW" dirty="0"/>
                  <a:t>is </a:t>
                </a:r>
                <a:r>
                  <a:rPr lang="en-US" altLang="zh-TW" dirty="0" err="1"/>
                  <a:t>nonstationary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are eliminated.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Now , we </a:t>
                </a:r>
                <a:r>
                  <a:rPr lang="en-US" altLang="zh-TW" dirty="0"/>
                  <a:t>assume that specific return 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not white noise </a:t>
                </a:r>
                <a:r>
                  <a:rPr lang="en-US" altLang="zh-TW" dirty="0"/>
                  <a:t>and interpret the inferences from the common </a:t>
                </a:r>
                <a:r>
                  <a:rPr lang="en-US" altLang="zh-TW" dirty="0" smtClean="0"/>
                  <a:t>trends model </a:t>
                </a:r>
                <a:r>
                  <a:rPr lang="en-US" altLang="zh-TW" dirty="0"/>
                  <a:t>in </a:t>
                </a:r>
                <a:r>
                  <a:rPr lang="en-US" altLang="zh-TW" dirty="0" smtClean="0"/>
                  <a:t>APT.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69894"/>
                <a:ext cx="11846859" cy="5551581"/>
              </a:xfrm>
              <a:blipFill rotWithShape="1">
                <a:blip r:embed="rId3"/>
                <a:stretch>
                  <a:fillRect l="-823" t="-2195" b="-1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D7BD-E49C-4A61-A795-18DB5045E25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6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21133</TotalTime>
  <Words>1400</Words>
  <Application>Microsoft Office PowerPoint</Application>
  <PresentationFormat>寬螢幕</PresentationFormat>
  <Paragraphs>317</Paragraphs>
  <Slides>28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新細明體</vt:lpstr>
      <vt:lpstr>Arial</vt:lpstr>
      <vt:lpstr>Calibri</vt:lpstr>
      <vt:lpstr>Calibri Light</vt:lpstr>
      <vt:lpstr>Cambria Math</vt:lpstr>
      <vt:lpstr>Office 佈景主題</vt:lpstr>
      <vt:lpstr>CH6 Pairs Selection in Equity Markets</vt:lpstr>
      <vt:lpstr>Agenda</vt:lpstr>
      <vt:lpstr>Introduction</vt:lpstr>
      <vt:lpstr> Common trends cointegration model </vt:lpstr>
      <vt:lpstr> Common trends cointegration model </vt:lpstr>
      <vt:lpstr> Common trends cointegration model </vt:lpstr>
      <vt:lpstr> Common trends cointegration model </vt:lpstr>
      <vt:lpstr> Common trends model and APT</vt:lpstr>
      <vt:lpstr>Common trends model and APT</vt:lpstr>
      <vt:lpstr>Common trends model and APT</vt:lpstr>
      <vt:lpstr>Common trends model and APT</vt:lpstr>
      <vt:lpstr>The distance measure</vt:lpstr>
      <vt:lpstr>The distance measure</vt:lpstr>
      <vt:lpstr>Interpreting the distance measure</vt:lpstr>
      <vt:lpstr>Interpreting the distance measure</vt:lpstr>
      <vt:lpstr>Common trends model and APT</vt:lpstr>
      <vt:lpstr>Common trends model and APT</vt:lpstr>
      <vt:lpstr>Common trends model and APT</vt:lpstr>
      <vt:lpstr>Reconciling theory and practice</vt:lpstr>
      <vt:lpstr>Reconciling theory and practice</vt:lpstr>
      <vt:lpstr>Reconciling theory and practice</vt:lpstr>
      <vt:lpstr>Reconciling theory and practice</vt:lpstr>
      <vt:lpstr>Reconciling theory and practice</vt:lpstr>
      <vt:lpstr>Reconciling theory and practice</vt:lpstr>
      <vt:lpstr>Reconciling theory and practice</vt:lpstr>
      <vt:lpstr>Reconciling theory and practice</vt:lpstr>
      <vt:lpstr>Reconciling theory and practice</vt:lpstr>
      <vt:lpstr>Reconciling theory and practice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CH6 Pairs Selection in Equity Markets</dc:title>
  <dc:creator>david</dc:creator>
  <cp:lastModifiedBy>david</cp:lastModifiedBy>
  <cp:revision>122</cp:revision>
  <dcterms:created xsi:type="dcterms:W3CDTF">2014-07-06T13:11:53Z</dcterms:created>
  <dcterms:modified xsi:type="dcterms:W3CDTF">2015-01-18T10:02:04Z</dcterms:modified>
</cp:coreProperties>
</file>